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269" r:id="rId3"/>
    <p:sldId id="275" r:id="rId4"/>
    <p:sldId id="276" r:id="rId5"/>
    <p:sldId id="277" r:id="rId6"/>
    <p:sldId id="278" r:id="rId7"/>
    <p:sldId id="279" r:id="rId8"/>
    <p:sldId id="258" r:id="rId9"/>
    <p:sldId id="259" r:id="rId10"/>
    <p:sldId id="280" r:id="rId11"/>
    <p:sldId id="262" r:id="rId12"/>
    <p:sldId id="281" r:id="rId13"/>
    <p:sldId id="282" r:id="rId14"/>
    <p:sldId id="274"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3/28/2023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3/28/2023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dirty="0"/>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dirty="0"/>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dirty="0"/>
          </a:p>
        </p:txBody>
      </p:sp>
    </p:spTree>
    <p:extLst>
      <p:ext uri="{BB962C8B-B14F-4D97-AF65-F5344CB8AC3E}">
        <p14:creationId xmlns:p14="http://schemas.microsoft.com/office/powerpoint/2010/main" val="240561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dirty="0"/>
          </a:p>
        </p:txBody>
      </p:sp>
    </p:spTree>
    <p:extLst>
      <p:ext uri="{BB962C8B-B14F-4D97-AF65-F5344CB8AC3E}">
        <p14:creationId xmlns:p14="http://schemas.microsoft.com/office/powerpoint/2010/main" val="39546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dirty="0"/>
          </a:p>
        </p:txBody>
      </p:sp>
    </p:spTree>
    <p:extLst>
      <p:ext uri="{BB962C8B-B14F-4D97-AF65-F5344CB8AC3E}">
        <p14:creationId xmlns:p14="http://schemas.microsoft.com/office/powerpoint/2010/main" val="304496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11</a:t>
            </a:fld>
            <a:endParaRPr lang="en-US" dirty="0"/>
          </a:p>
        </p:txBody>
      </p:sp>
    </p:spTree>
    <p:extLst>
      <p:ext uri="{BB962C8B-B14F-4D97-AF65-F5344CB8AC3E}">
        <p14:creationId xmlns:p14="http://schemas.microsoft.com/office/powerpoint/2010/main" val="2189152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17D83817-F092-485F-AFF0-72362985E7E9}" type="datetime1">
              <a:rPr lang="en-US" smtClean="0"/>
              <a:t>3/28/2023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F07DC58B-7BB6-4CCB-B379-2036BF16A3BC}" type="datetime1">
              <a:rPr lang="en-US" smtClean="0"/>
              <a:t>3/28/2023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A50BEC07-CAF6-4795-A831-A9FEB65D2BAB}" type="datetime1">
              <a:rPr lang="en-US" smtClean="0"/>
              <a:t>3/28/2023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566628F1-A1E1-4F02-B01D-F7BEBB979574}" type="datetime1">
              <a:rPr lang="en-US" smtClean="0"/>
              <a:t>3/28/2023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B8F5738F-8BAC-47DE-85C7-A3D84E71B3BD}" type="datetime1">
              <a:rPr lang="en-US" smtClean="0"/>
              <a:t>3/28/2023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9AAFB860-607B-4ED4-8EE8-40F70BC3B432}" type="datetime1">
              <a:rPr lang="en-US" smtClean="0"/>
              <a:t>3/28/2023</a:t>
            </a:fld>
            <a:endParaRPr dirty="0"/>
          </a:p>
        </p:txBody>
      </p:sp>
      <p:sp>
        <p:nvSpPr>
          <p:cNvPr id="7" name="Slide Number Placeholder 6"/>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FD3C1F19-96E8-453D-A516-70F41D5C4F83}" type="datetime1">
              <a:rPr lang="en-US" smtClean="0"/>
              <a:t>3/28/2023</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E6FB9C32-9765-48CE-B950-E99F2BD2EDCD}" type="datetime1">
              <a:rPr lang="en-US" smtClean="0"/>
              <a:t>3/28/2023</a:t>
            </a:fld>
            <a:endParaRPr dirty="0"/>
          </a:p>
        </p:txBody>
      </p:sp>
      <p:sp>
        <p:nvSpPr>
          <p:cNvPr id="5" name="Slide Number Placeholder 4"/>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dirty="0"/>
          </a:p>
        </p:txBody>
      </p:sp>
      <p:sp>
        <p:nvSpPr>
          <p:cNvPr id="2" name="Date Placeholder 2"/>
          <p:cNvSpPr>
            <a:spLocks noGrp="1"/>
          </p:cNvSpPr>
          <p:nvPr>
            <p:ph type="dt" sz="half" idx="10"/>
          </p:nvPr>
        </p:nvSpPr>
        <p:spPr/>
        <p:txBody>
          <a:bodyPr/>
          <a:lstStyle/>
          <a:p>
            <a:fld id="{6F0ED66C-D1D6-4289-AC65-DF66214C0EAF}" type="datetime1">
              <a:rPr lang="en-US" smtClean="0"/>
              <a:t>3/28/2023</a:t>
            </a:fld>
            <a:endParaRPr dirty="0"/>
          </a:p>
        </p:txBody>
      </p:sp>
      <p:sp>
        <p:nvSpPr>
          <p:cNvPr id="4" name="Slide Number Placeholder 3"/>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15624691-6FFE-4E56-A8CC-DBA825A4A5B3}" type="datetime1">
              <a:rPr lang="en-US" smtClean="0"/>
              <a:t>3/28/2023</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378B8281-ABB6-4CB9-9B3B-9AE8BF67899C}" type="datetime1">
              <a:rPr lang="en-US" smtClean="0"/>
              <a:t>3/28/2023</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tedmethodistwomen.org/members-leaders/2021-2024-handbook/constitution-and-bylaw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mailto:membership@uwfaith.org" TargetMode="External"/><Relationship Id="rId4" Type="http://schemas.openxmlformats.org/officeDocument/2006/relationships/hyperlink" Target="https://uwfaith.org/all-access-existing-member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membership@uwfaith.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pamrayumw@aol.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hyperlink" Target="https://www.dropbox.com/s/l24vlyeqii3pt5f/United%20Women%20in%20Faith%20Annual%20Conf%20video_Final_2%281%29.mp4?dl=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505200"/>
            <a:ext cx="11353800" cy="2117522"/>
          </a:xfrm>
        </p:spPr>
        <p:txBody>
          <a:bodyPr/>
          <a:lstStyle/>
          <a:p>
            <a:pPr algn="ctr"/>
            <a:r>
              <a:rPr lang="en-US" dirty="0"/>
              <a:t>Tuesday Talk</a:t>
            </a:r>
            <a:br>
              <a:rPr lang="en-US" dirty="0"/>
            </a:br>
            <a:r>
              <a:rPr lang="en-US" dirty="0"/>
              <a:t> </a:t>
            </a:r>
            <a:br>
              <a:rPr lang="en-US" dirty="0"/>
            </a:br>
            <a:r>
              <a:rPr lang="en-US" sz="4800" i="1" dirty="0"/>
              <a:t>What's Disaffiliation Got To Do With It?</a:t>
            </a:r>
          </a:p>
        </p:txBody>
      </p:sp>
      <p:sp>
        <p:nvSpPr>
          <p:cNvPr id="3" name="Subtitle 2"/>
          <p:cNvSpPr>
            <a:spLocks noGrp="1"/>
          </p:cNvSpPr>
          <p:nvPr>
            <p:ph type="subTitle" idx="1"/>
          </p:nvPr>
        </p:nvSpPr>
        <p:spPr>
          <a:xfrm>
            <a:off x="1598612" y="5753450"/>
            <a:ext cx="8229600" cy="1066800"/>
          </a:xfrm>
        </p:spPr>
        <p:txBody>
          <a:bodyPr/>
          <a:lstStyle/>
          <a:p>
            <a:pPr algn="ctr"/>
            <a:r>
              <a:rPr lang="en-US" b="1" dirty="0">
                <a:solidFill>
                  <a:schemeClr val="tx1">
                    <a:lumMod val="50000"/>
                  </a:schemeClr>
                </a:solidFill>
              </a:rPr>
              <a:t>Tuesday, March 28, 2022</a:t>
            </a:r>
          </a:p>
          <a:p>
            <a:pPr algn="ctr"/>
            <a:r>
              <a:rPr lang="en-US" b="1" dirty="0">
                <a:solidFill>
                  <a:schemeClr val="tx1">
                    <a:lumMod val="50000"/>
                  </a:schemeClr>
                </a:solidFill>
              </a:rPr>
              <a:t>Dr. Pam Ray, President</a:t>
            </a:r>
          </a:p>
        </p:txBody>
      </p:sp>
      <p:pic>
        <p:nvPicPr>
          <p:cNvPr id="5" name="Picture 4" descr="Logo&#10;&#10;Description automatically generated with medium confidence">
            <a:extLst>
              <a:ext uri="{FF2B5EF4-FFF2-40B4-BE49-F238E27FC236}">
                <a16:creationId xmlns:a16="http://schemas.microsoft.com/office/drawing/2014/main" id="{B8E181AC-F6C9-1D01-8127-EBCDB3BE5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612" y="152400"/>
            <a:ext cx="7772400" cy="2590800"/>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Inactive Process</a:t>
            </a:r>
          </a:p>
        </p:txBody>
      </p:sp>
      <p:sp>
        <p:nvSpPr>
          <p:cNvPr id="3" name="Text Placeholder 2"/>
          <p:cNvSpPr>
            <a:spLocks noGrp="1"/>
          </p:cNvSpPr>
          <p:nvPr>
            <p:ph type="body" idx="1"/>
          </p:nvPr>
        </p:nvSpPr>
        <p:spPr/>
        <p:txBody>
          <a:bodyPr/>
          <a:lstStyle/>
          <a:p>
            <a:r>
              <a:rPr lang="en-US" sz="2400" i="1" dirty="0"/>
              <a:t>What's Disaffiliation Got To Do With It?</a:t>
            </a:r>
            <a:endParaRPr lang="en-US" dirty="0"/>
          </a:p>
        </p:txBody>
      </p:sp>
      <p:sp>
        <p:nvSpPr>
          <p:cNvPr id="4" name="Slide Number Placeholder 3">
            <a:extLst>
              <a:ext uri="{FF2B5EF4-FFF2-40B4-BE49-F238E27FC236}">
                <a16:creationId xmlns:a16="http://schemas.microsoft.com/office/drawing/2014/main" id="{2F422B6C-8636-640A-2AF9-F24B46ED9589}"/>
              </a:ext>
            </a:extLst>
          </p:cNvPr>
          <p:cNvSpPr>
            <a:spLocks noGrp="1"/>
          </p:cNvSpPr>
          <p:nvPr>
            <p:ph type="sldNum" sz="quarter" idx="12"/>
          </p:nvPr>
        </p:nvSpPr>
        <p:spPr/>
        <p:txBody>
          <a:bodyPr/>
          <a:lstStyle/>
          <a:p>
            <a:fld id="{E5137D0E-4A4F-4307-8994-C1891D747D59}" type="slidenum">
              <a:rPr lang="en-US" smtClean="0"/>
              <a:t>10</a:t>
            </a:fld>
            <a:endParaRPr lang="en-US" dirty="0"/>
          </a:p>
        </p:txBody>
      </p:sp>
      <p:pic>
        <p:nvPicPr>
          <p:cNvPr id="5" name="Picture 4">
            <a:extLst>
              <a:ext uri="{FF2B5EF4-FFF2-40B4-BE49-F238E27FC236}">
                <a16:creationId xmlns:a16="http://schemas.microsoft.com/office/drawing/2014/main" id="{F34A2118-B3B0-A949-0459-5A6AF8FB9176}"/>
              </a:ext>
            </a:extLst>
          </p:cNvPr>
          <p:cNvPicPr>
            <a:picLocks noChangeAspect="1"/>
          </p:cNvPicPr>
          <p:nvPr/>
        </p:nvPicPr>
        <p:blipFill>
          <a:blip r:embed="rId3"/>
          <a:stretch>
            <a:fillRect/>
          </a:stretch>
        </p:blipFill>
        <p:spPr>
          <a:xfrm>
            <a:off x="3021761" y="1676402"/>
            <a:ext cx="6145301" cy="2560542"/>
          </a:xfrm>
          <a:prstGeom prst="rect">
            <a:avLst/>
          </a:prstGeom>
          <a:ln>
            <a:noFill/>
          </a:ln>
          <a:effectLst>
            <a:softEdge rad="112500"/>
          </a:effectLst>
        </p:spPr>
      </p:pic>
    </p:spTree>
    <p:extLst>
      <p:ext uri="{BB962C8B-B14F-4D97-AF65-F5344CB8AC3E}">
        <p14:creationId xmlns:p14="http://schemas.microsoft.com/office/powerpoint/2010/main" val="1203465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189" y="228600"/>
            <a:ext cx="9601200" cy="533400"/>
          </a:xfrm>
        </p:spPr>
        <p:txBody>
          <a:bodyPr/>
          <a:lstStyle/>
          <a:p>
            <a:pPr algn="ctr"/>
            <a:r>
              <a:rPr lang="en-US" b="1" dirty="0">
                <a:latin typeface="Arial" panose="020B0604020202020204" pitchFamily="34" charset="0"/>
                <a:cs typeface="Arial" panose="020B0604020202020204" pitchFamily="34" charset="0"/>
              </a:rPr>
              <a:t>Inactive Unit</a:t>
            </a:r>
          </a:p>
        </p:txBody>
      </p:sp>
      <p:sp>
        <p:nvSpPr>
          <p:cNvPr id="4" name="TextBox 3">
            <a:extLst>
              <a:ext uri="{FF2B5EF4-FFF2-40B4-BE49-F238E27FC236}">
                <a16:creationId xmlns:a16="http://schemas.microsoft.com/office/drawing/2014/main" id="{AAEDA20A-6207-ED15-0686-F18A68F4D2C4}"/>
              </a:ext>
            </a:extLst>
          </p:cNvPr>
          <p:cNvSpPr txBox="1"/>
          <p:nvPr/>
        </p:nvSpPr>
        <p:spPr>
          <a:xfrm>
            <a:off x="379412" y="754270"/>
            <a:ext cx="11557423" cy="5621219"/>
          </a:xfrm>
          <a:prstGeom prst="rect">
            <a:avLst/>
          </a:prstGeom>
          <a:noFill/>
        </p:spPr>
        <p:txBody>
          <a:bodyPr wrap="square">
            <a:spAutoFit/>
          </a:bodyPr>
          <a:lstStyle/>
          <a:p>
            <a:pPr marL="71755" marR="197485" algn="just">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United Women in Faith allows units and groups to transition to inactive status. The process is described below. </a:t>
            </a:r>
          </a:p>
          <a:p>
            <a:pPr marL="71755" marR="197485" algn="just">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71755" marR="207010" algn="just">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Local Presidents (not Pastor) will need to ensure that the following steps are performed for a unit to officially go inactive: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1755" marR="207010" algn="just">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207010" lvl="0" indent="-342900" algn="just">
              <a:spcBef>
                <a:spcPts val="0"/>
              </a:spcBef>
              <a:spcAft>
                <a:spcPts val="0"/>
              </a:spcAft>
              <a:buFont typeface="+mj-lt"/>
              <a:buAutoNum type="arabicPeriod"/>
            </a:pPr>
            <a:r>
              <a:rPr lang="en-US" sz="1600" b="1" dirty="0">
                <a:effectLst/>
                <a:latin typeface="Arial" panose="020B0604020202020204" pitchFamily="34" charset="0"/>
                <a:ea typeface="Calibri" panose="020F0502020204030204" pitchFamily="34" charset="0"/>
                <a:cs typeface="Arial" panose="020B0604020202020204" pitchFamily="34" charset="0"/>
              </a:rPr>
              <a:t>Notify Leadership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207010" lvl="0" indent="-285750" algn="just">
              <a:spcBef>
                <a:spcPts val="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Unit president is to contact the district president and membership nurture outreach coordinator (or the conference membership nurture outreach coordinator, if needed) to report the decision and request assistance.  Depending on the reason(s), the district or conference officers/coordinators may suggest a specific course of action, for example:</a:t>
            </a:r>
          </a:p>
          <a:p>
            <a:pPr marL="742950" lvl="1" indent="-285750">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 to the local bylaws, Article 1 Section 4b., which identifies other types of units, including how to form a cluster or charge unit. </a:t>
            </a:r>
            <a:r>
              <a:rPr lang="en-US"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https://www.unitedmethodistwomen.org/members-leaders/2021-2024-handbook/constitution-and-bylaws</a:t>
            </a:r>
            <a:r>
              <a:rPr lang="en-US"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685800" lvl="1" indent="-228600">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Offer “challenges &amp; solutions” scenarios from Leadership Development Days and develop a solution for this unit.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685800" lvl="1" indent="-228600">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Schedule a conversation with the district membership nurture outreach</a:t>
            </a:r>
            <a:r>
              <a:rPr lang="en-US" sz="16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coordinator</a:t>
            </a:r>
          </a:p>
          <a:p>
            <a:pPr marR="0" lvl="2">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R="66040" lvl="0">
              <a:spcBef>
                <a:spcPts val="0"/>
              </a:spcBef>
              <a:spcAft>
                <a:spcPts val="0"/>
              </a:spcAft>
              <a:tabLst>
                <a:tab pos="643255" algn="l"/>
                <a:tab pos="64389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  All-Access Membership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66040" lvl="1" indent="-285750">
              <a:spcBef>
                <a:spcPts val="0"/>
              </a:spcBef>
              <a:spcAft>
                <a:spcPts val="0"/>
              </a:spcAft>
              <a:buClr>
                <a:schemeClr val="tx1"/>
              </a:buClr>
              <a:buSzPts val="1400"/>
              <a:buFont typeface="Symbol" panose="05050102010706020507" pitchFamily="18" charset="2"/>
              <a:buChar char=""/>
              <a:tabLst>
                <a:tab pos="643255" algn="l"/>
                <a:tab pos="643890" algn="l"/>
              </a:tabLst>
            </a:pPr>
            <a:r>
              <a:rPr lang="en-US" sz="1600" dirty="0">
                <a:effectLst/>
                <a:latin typeface="Arial" panose="020B0604020202020204" pitchFamily="34" charset="0"/>
                <a:ea typeface="Symbol" panose="05050102010706020507" pitchFamily="18" charset="2"/>
                <a:cs typeface="Arial" panose="020B0604020202020204" pitchFamily="34" charset="0"/>
              </a:rPr>
              <a:t>Prior to going inactive, the unit president will offer each individual unit member an opportunity to remain a member through joining a district or the All-Access Membership on the website.  Have them visit the website at uwfaith.org or sign up at </a:t>
            </a:r>
            <a:r>
              <a:rPr lang="en-US" sz="1600" u="sng" dirty="0">
                <a:solidFill>
                  <a:srgbClr val="0000FF"/>
                </a:solidFill>
                <a:effectLst/>
                <a:latin typeface="Arial" panose="020B0604020202020204" pitchFamily="34" charset="0"/>
                <a:ea typeface="Symbol" panose="05050102010706020507" pitchFamily="18" charset="2"/>
                <a:cs typeface="Arial" panose="020B0604020202020204" pitchFamily="34" charset="0"/>
                <a:hlinkClick r:id="rId4"/>
              </a:rPr>
              <a:t>https://uwfaith.org/all-access-existing-members</a:t>
            </a:r>
            <a:r>
              <a:rPr lang="en-US" sz="1600" dirty="0">
                <a:effectLst/>
                <a:latin typeface="Arial" panose="020B0604020202020204" pitchFamily="34" charset="0"/>
                <a:ea typeface="Symbol" panose="05050102010706020507" pitchFamily="18" charset="2"/>
                <a:cs typeface="Arial" panose="020B0604020202020204" pitchFamily="34" charset="0"/>
              </a:rPr>
              <a:t>. </a:t>
            </a:r>
          </a:p>
          <a:p>
            <a:pPr marL="742950" marR="66040" lvl="1" indent="-285750">
              <a:spcBef>
                <a:spcPts val="0"/>
              </a:spcBef>
              <a:spcAft>
                <a:spcPts val="0"/>
              </a:spcAft>
              <a:buClr>
                <a:schemeClr val="tx1"/>
              </a:buClr>
              <a:buSzPts val="1400"/>
              <a:buFont typeface="Symbol" panose="05050102010706020507" pitchFamily="18" charset="2"/>
              <a:buChar char=""/>
              <a:tabLst>
                <a:tab pos="643255" algn="l"/>
                <a:tab pos="643890" algn="l"/>
              </a:tabLst>
            </a:pPr>
            <a:r>
              <a:rPr lang="en-US" sz="1600" dirty="0">
                <a:effectLst/>
                <a:latin typeface="Arial" panose="020B0604020202020204" pitchFamily="34" charset="0"/>
                <a:ea typeface="Calibri" panose="020F0502020204030204" pitchFamily="34" charset="0"/>
                <a:cs typeface="Arial" panose="020B0604020202020204" pitchFamily="34" charset="0"/>
              </a:rPr>
              <a:t>Unit president shall send the name of the unit and all unit members to the district membership nurture outreach coordinator and to the National Office indicating who will remain a member of United Women in Faith and who no longer is interested in membership.  The National Office email is </a:t>
            </a: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membership@uwfaith.org</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71755" marR="207010" algn="just">
              <a:lnSpc>
                <a:spcPct val="113000"/>
              </a:lnSpc>
              <a:spcBef>
                <a:spcPts val="1040"/>
              </a:spcBef>
              <a:spcAft>
                <a:spcPts val="0"/>
              </a:spcAft>
            </a:pPr>
            <a:endParaRPr lang="en-US" sz="1400" dirty="0">
              <a:effectLst/>
              <a:latin typeface="Calibri" panose="020F0502020204030204" pitchFamily="34" charset="0"/>
              <a:ea typeface="Calibri" panose="020F0502020204030204" pitchFamily="34" charset="0"/>
            </a:endParaRPr>
          </a:p>
        </p:txBody>
      </p:sp>
      <p:sp>
        <p:nvSpPr>
          <p:cNvPr id="7" name="Slide Number Placeholder 6">
            <a:extLst>
              <a:ext uri="{FF2B5EF4-FFF2-40B4-BE49-F238E27FC236}">
                <a16:creationId xmlns:a16="http://schemas.microsoft.com/office/drawing/2014/main" id="{B7FCB037-1309-12F2-467A-8D8035F6FCFC}"/>
              </a:ext>
            </a:extLst>
          </p:cNvPr>
          <p:cNvSpPr>
            <a:spLocks noGrp="1"/>
          </p:cNvSpPr>
          <p:nvPr>
            <p:ph type="sldNum" sz="quarter" idx="12"/>
          </p:nvPr>
        </p:nvSpPr>
        <p:spPr/>
        <p:txBody>
          <a:bodyPr/>
          <a:lstStyle/>
          <a:p>
            <a:fld id="{E5137D0E-4A4F-4307-8994-C1891D747D59}" type="slidenum">
              <a:rPr lang="en-US" smtClean="0"/>
              <a:t>11</a:t>
            </a:fld>
            <a:endParaRPr lang="en-US" dirty="0"/>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158B-628E-0E45-05FC-A026C1D308C6}"/>
              </a:ext>
            </a:extLst>
          </p:cNvPr>
          <p:cNvSpPr>
            <a:spLocks noGrp="1"/>
          </p:cNvSpPr>
          <p:nvPr>
            <p:ph type="title"/>
          </p:nvPr>
        </p:nvSpPr>
        <p:spPr>
          <a:xfrm>
            <a:off x="876969" y="305583"/>
            <a:ext cx="10210802" cy="533400"/>
          </a:xfrm>
        </p:spPr>
        <p:txBody>
          <a:bodyPr/>
          <a:lstStyle/>
          <a:p>
            <a:pPr algn="ctr"/>
            <a:r>
              <a:rPr lang="en-US" b="1" dirty="0">
                <a:latin typeface="Arial" panose="020B0604020202020204" pitchFamily="34" charset="0"/>
                <a:cs typeface="Arial" panose="020B0604020202020204" pitchFamily="34" charset="0"/>
              </a:rPr>
              <a:t>Inactive Unit (cont’d)</a:t>
            </a:r>
          </a:p>
        </p:txBody>
      </p:sp>
      <p:sp>
        <p:nvSpPr>
          <p:cNvPr id="4" name="TextBox 3">
            <a:extLst>
              <a:ext uri="{FF2B5EF4-FFF2-40B4-BE49-F238E27FC236}">
                <a16:creationId xmlns:a16="http://schemas.microsoft.com/office/drawing/2014/main" id="{6329B780-A4D4-43E5-E51E-A5A0A43704CC}"/>
              </a:ext>
            </a:extLst>
          </p:cNvPr>
          <p:cNvSpPr txBox="1"/>
          <p:nvPr/>
        </p:nvSpPr>
        <p:spPr>
          <a:xfrm>
            <a:off x="379412" y="762000"/>
            <a:ext cx="11582400" cy="5872377"/>
          </a:xfrm>
          <a:prstGeom prst="rect">
            <a:avLst/>
          </a:prstGeom>
          <a:noFill/>
        </p:spPr>
        <p:txBody>
          <a:bodyPr wrap="square">
            <a:spAutoFit/>
          </a:bodyPr>
          <a:lstStyle/>
          <a:p>
            <a:pPr marR="91440" lvl="0">
              <a:lnSpc>
                <a:spcPct val="115000"/>
              </a:lnSpc>
              <a:spcAft>
                <a:spcPts val="0"/>
              </a:spcAft>
              <a:tabLst>
                <a:tab pos="643255" algn="l"/>
                <a:tab pos="643890" algn="l"/>
              </a:tabLst>
            </a:pPr>
            <a:r>
              <a:rPr lang="en-US" sz="2000" b="1" dirty="0">
                <a:effectLst/>
                <a:latin typeface="Calibri" panose="020F0502020204030204" pitchFamily="34" charset="0"/>
                <a:ea typeface="Calibri" panose="020F0502020204030204" pitchFamily="34" charset="0"/>
              </a:rPr>
              <a:t>3. </a:t>
            </a:r>
            <a:r>
              <a:rPr lang="en-US" sz="2400" b="1" dirty="0">
                <a:effectLst/>
                <a:latin typeface="Calibri" panose="020F0502020204030204" pitchFamily="34" charset="0"/>
                <a:ea typeface="Calibri" panose="020F0502020204030204" pitchFamily="34" charset="0"/>
              </a:rPr>
              <a:t>Funds</a:t>
            </a:r>
            <a:endParaRPr lang="en-US" sz="2400" dirty="0">
              <a:effectLst/>
              <a:latin typeface="Calibri" panose="020F0502020204030204" pitchFamily="34" charset="0"/>
              <a:ea typeface="Calibri" panose="020F0502020204030204" pitchFamily="34" charset="0"/>
            </a:endParaRPr>
          </a:p>
          <a:p>
            <a:pPr marL="342900" marR="0" lvl="0" indent="-342900">
              <a:spcAft>
                <a:spcPts val="0"/>
              </a:spcAft>
              <a:buFont typeface="Arial" panose="020B0604020202020204" pitchFamily="34" charset="0"/>
              <a:buChar char="•"/>
              <a:tabLst>
                <a:tab pos="457200" algn="l"/>
                <a:tab pos="643255" algn="l"/>
                <a:tab pos="643890" algn="l"/>
              </a:tabLst>
            </a:pPr>
            <a:r>
              <a:rPr lang="en-US" sz="2400" dirty="0">
                <a:effectLst/>
                <a:latin typeface="Calibri" panose="020F0502020204030204" pitchFamily="34" charset="0"/>
                <a:ea typeface="Calibri" panose="020F0502020204030204" pitchFamily="34" charset="0"/>
              </a:rPr>
              <a:t>It is required that the local treasurer will notify both the district and conference treasurers of the discontinuation and maintain communication with them throughout the process.</a:t>
            </a:r>
          </a:p>
          <a:p>
            <a:pPr marL="342900" marR="0" lvl="0" indent="-342900">
              <a:spcAft>
                <a:spcPts val="0"/>
              </a:spcAft>
              <a:buFont typeface="Arial" panose="020B0604020202020204" pitchFamily="34" charset="0"/>
              <a:buChar char="•"/>
              <a:tabLst>
                <a:tab pos="457200" algn="l"/>
                <a:tab pos="643255" algn="l"/>
                <a:tab pos="643890" algn="l"/>
              </a:tabLst>
            </a:pPr>
            <a:r>
              <a:rPr lang="en-US" sz="2400" dirty="0">
                <a:effectLst/>
                <a:latin typeface="Calibri" panose="020F0502020204030204" pitchFamily="34" charset="0"/>
                <a:ea typeface="Calibri" panose="020F0502020204030204" pitchFamily="34" charset="0"/>
              </a:rPr>
              <a:t>The local treasurer must send the district and conference treasurers a report of the unit’s giving for the past 4 years, which they will forward to the national treasurer. </a:t>
            </a:r>
          </a:p>
          <a:p>
            <a:pPr marL="342900" marR="0" lvl="0" indent="-342900">
              <a:spcAft>
                <a:spcPts val="0"/>
              </a:spcAft>
              <a:buFont typeface="Arial" panose="020B0604020202020204" pitchFamily="34" charset="0"/>
              <a:buChar char="•"/>
              <a:tabLst>
                <a:tab pos="457200" algn="l"/>
                <a:tab pos="643255" algn="l"/>
                <a:tab pos="643890" algn="l"/>
              </a:tabLst>
            </a:pPr>
            <a:r>
              <a:rPr lang="en-US" sz="2400" dirty="0">
                <a:effectLst/>
                <a:latin typeface="Calibri" panose="020F0502020204030204" pitchFamily="34" charset="0"/>
                <a:ea typeface="Calibri" panose="020F0502020204030204" pitchFamily="34" charset="0"/>
              </a:rPr>
              <a:t>Any remaining unit funds must be sent to the district treasurer. If there are designated or restricted funds, they should be sent to the national treasurer along with the original documentation describing how the funds are to be used.  The district treasurer will also require copies of the final audit/review financial report. </a:t>
            </a:r>
          </a:p>
          <a:p>
            <a:pPr marR="0" indent="0">
              <a:spcAft>
                <a:spcPts val="0"/>
              </a:spcAft>
              <a:tabLst>
                <a:tab pos="643255" algn="l"/>
                <a:tab pos="64389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pPr marR="0" lvl="0">
              <a:spcAft>
                <a:spcPts val="0"/>
              </a:spcAft>
              <a:tabLst>
                <a:tab pos="643255" algn="l"/>
                <a:tab pos="643890" algn="l"/>
              </a:tabLst>
            </a:pPr>
            <a:r>
              <a:rPr lang="en-US" sz="2400" b="1" dirty="0">
                <a:effectLst/>
                <a:latin typeface="Calibri" panose="020F0502020204030204" pitchFamily="34" charset="0"/>
                <a:ea typeface="Calibri" panose="020F0502020204030204" pitchFamily="34" charset="0"/>
              </a:rPr>
              <a:t>4. Evaluate &amp; Report</a:t>
            </a:r>
            <a:endParaRPr lang="en-US" sz="2400" dirty="0">
              <a:effectLst/>
              <a:latin typeface="Calibri" panose="020F0502020204030204" pitchFamily="34" charset="0"/>
              <a:ea typeface="Calibri" panose="020F0502020204030204" pitchFamily="34" charset="0"/>
            </a:endParaRPr>
          </a:p>
          <a:p>
            <a:pPr marL="342900" marR="0" indent="-342900">
              <a:spcAft>
                <a:spcPts val="0"/>
              </a:spcAft>
              <a:buFont typeface="Arial" panose="020B0604020202020204" pitchFamily="34" charset="0"/>
              <a:buChar char="•"/>
              <a:tabLst>
                <a:tab pos="643255" algn="l"/>
                <a:tab pos="643890" algn="l"/>
              </a:tabLst>
            </a:pPr>
            <a:r>
              <a:rPr lang="en-US" sz="2400" b="1" dirty="0">
                <a:effectLst/>
                <a:latin typeface="Calibri" panose="020F0502020204030204" pitchFamily="34" charset="0"/>
                <a:ea typeface="Calibri" panose="020F0502020204030204" pitchFamily="34"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local president will send the reason for going inactive and any pertinent information to </a:t>
            </a:r>
            <a:r>
              <a:rPr lang="en-US" sz="2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membership@uwfaith.org</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tabLst>
                <a:tab pos="643255" algn="l"/>
                <a:tab pos="643890" algn="l"/>
              </a:tabLst>
            </a:pPr>
            <a:r>
              <a:rPr lang="en-US" sz="18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tabLst>
                <a:tab pos="643255" algn="l"/>
                <a:tab pos="643890" algn="l"/>
              </a:tabLst>
            </a:pPr>
            <a:r>
              <a:rPr lang="en-US" sz="18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1F33476-601D-4A0D-0382-43971485A729}"/>
              </a:ext>
            </a:extLst>
          </p:cNvPr>
          <p:cNvSpPr>
            <a:spLocks noGrp="1"/>
          </p:cNvSpPr>
          <p:nvPr>
            <p:ph type="sldNum" sz="quarter" idx="12"/>
          </p:nvPr>
        </p:nvSpPr>
        <p:spPr/>
        <p:txBody>
          <a:bodyPr/>
          <a:lstStyle/>
          <a:p>
            <a:fld id="{E5137D0E-4A4F-4307-8994-C1891D747D59}" type="slidenum">
              <a:rPr lang="en-US" smtClean="0"/>
              <a:t>12</a:t>
            </a:fld>
            <a:endParaRPr lang="en-US" dirty="0"/>
          </a:p>
        </p:txBody>
      </p:sp>
    </p:spTree>
    <p:extLst>
      <p:ext uri="{BB962C8B-B14F-4D97-AF65-F5344CB8AC3E}">
        <p14:creationId xmlns:p14="http://schemas.microsoft.com/office/powerpoint/2010/main" val="278444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47D6-F7FD-50ED-7AEC-ECA722D52051}"/>
              </a:ext>
            </a:extLst>
          </p:cNvPr>
          <p:cNvSpPr>
            <a:spLocks noGrp="1"/>
          </p:cNvSpPr>
          <p:nvPr>
            <p:ph type="title"/>
          </p:nvPr>
        </p:nvSpPr>
        <p:spPr>
          <a:xfrm>
            <a:off x="836612" y="2590800"/>
            <a:ext cx="3276600" cy="1143000"/>
          </a:xfrm>
        </p:spPr>
        <p:txBody>
          <a:bodyPr>
            <a:normAutofit/>
          </a:bodyPr>
          <a:lstStyle/>
          <a:p>
            <a:r>
              <a:rPr lang="en-US" sz="6600" b="1" dirty="0">
                <a:latin typeface="Arial" panose="020B0604020202020204" pitchFamily="34" charset="0"/>
                <a:cs typeface="Arial" panose="020B0604020202020204" pitchFamily="34" charset="0"/>
              </a:rPr>
              <a:t>Q &amp; A</a:t>
            </a:r>
          </a:p>
        </p:txBody>
      </p:sp>
      <p:sp>
        <p:nvSpPr>
          <p:cNvPr id="3" name="Slide Number Placeholder 2">
            <a:extLst>
              <a:ext uri="{FF2B5EF4-FFF2-40B4-BE49-F238E27FC236}">
                <a16:creationId xmlns:a16="http://schemas.microsoft.com/office/drawing/2014/main" id="{60F35304-C5A0-55E8-F83F-6C1601C7B507}"/>
              </a:ext>
            </a:extLst>
          </p:cNvPr>
          <p:cNvSpPr>
            <a:spLocks noGrp="1"/>
          </p:cNvSpPr>
          <p:nvPr>
            <p:ph type="sldNum" sz="quarter" idx="12"/>
          </p:nvPr>
        </p:nvSpPr>
        <p:spPr/>
        <p:txBody>
          <a:bodyPr/>
          <a:lstStyle/>
          <a:p>
            <a:fld id="{E5137D0E-4A4F-4307-8994-C1891D747D59}" type="slidenum">
              <a:rPr lang="en-US" smtClean="0"/>
              <a:t>13</a:t>
            </a:fld>
            <a:endParaRPr lang="en-US" dirty="0"/>
          </a:p>
        </p:txBody>
      </p:sp>
      <p:pic>
        <p:nvPicPr>
          <p:cNvPr id="4" name="Picture 3">
            <a:extLst>
              <a:ext uri="{FF2B5EF4-FFF2-40B4-BE49-F238E27FC236}">
                <a16:creationId xmlns:a16="http://schemas.microsoft.com/office/drawing/2014/main" id="{1CD629F4-3E1A-4C8B-E832-F863CC958B33}"/>
              </a:ext>
            </a:extLst>
          </p:cNvPr>
          <p:cNvPicPr>
            <a:picLocks noChangeAspect="1"/>
          </p:cNvPicPr>
          <p:nvPr/>
        </p:nvPicPr>
        <p:blipFill>
          <a:blip r:embed="rId2"/>
          <a:stretch>
            <a:fillRect/>
          </a:stretch>
        </p:blipFill>
        <p:spPr>
          <a:xfrm>
            <a:off x="4081317" y="825500"/>
            <a:ext cx="7988594" cy="4673599"/>
          </a:xfrm>
          <a:prstGeom prst="rect">
            <a:avLst/>
          </a:prstGeom>
        </p:spPr>
      </p:pic>
    </p:spTree>
    <p:extLst>
      <p:ext uri="{BB962C8B-B14F-4D97-AF65-F5344CB8AC3E}">
        <p14:creationId xmlns:p14="http://schemas.microsoft.com/office/powerpoint/2010/main" val="35348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646612" y="1981200"/>
            <a:ext cx="7315200" cy="3733800"/>
          </a:xfrm>
        </p:spPr>
        <p:txBody>
          <a:bodyPr/>
          <a:lstStyle/>
          <a:p>
            <a:pPr marL="0" indent="0" algn="ctr">
              <a:buNone/>
            </a:pPr>
            <a:r>
              <a:rPr lang="en-US" sz="5400" dirty="0"/>
              <a:t>Sister Pam Ray, Ph.D.</a:t>
            </a:r>
          </a:p>
          <a:p>
            <a:pPr marL="0" indent="0" algn="ctr">
              <a:buNone/>
            </a:pPr>
            <a:r>
              <a:rPr lang="en-US" sz="5400" dirty="0"/>
              <a:t>210-724-0189</a:t>
            </a:r>
          </a:p>
          <a:p>
            <a:pPr marL="0" indent="0" algn="ctr">
              <a:buNone/>
            </a:pPr>
            <a:r>
              <a:rPr lang="en-US" sz="5400" dirty="0">
                <a:hlinkClick r:id="rId2"/>
              </a:rPr>
              <a:t>pamrayumw@aol.com</a:t>
            </a:r>
            <a:endParaRPr lang="en-US" sz="5400" dirty="0"/>
          </a:p>
          <a:p>
            <a:pPr marL="0" indent="0">
              <a:buNone/>
            </a:pPr>
            <a:endParaRPr lang="en-US" dirty="0"/>
          </a:p>
        </p:txBody>
      </p:sp>
      <p:sp>
        <p:nvSpPr>
          <p:cNvPr id="5" name="Slide Number Placeholder 4">
            <a:extLst>
              <a:ext uri="{FF2B5EF4-FFF2-40B4-BE49-F238E27FC236}">
                <a16:creationId xmlns:a16="http://schemas.microsoft.com/office/drawing/2014/main" id="{F52DB40A-27B3-184C-01AA-B7A83EBF9702}"/>
              </a:ext>
            </a:extLst>
          </p:cNvPr>
          <p:cNvSpPr>
            <a:spLocks noGrp="1"/>
          </p:cNvSpPr>
          <p:nvPr>
            <p:ph type="sldNum" sz="quarter" idx="12"/>
          </p:nvPr>
        </p:nvSpPr>
        <p:spPr/>
        <p:txBody>
          <a:bodyPr/>
          <a:lstStyle/>
          <a:p>
            <a:fld id="{E5137D0E-4A4F-4307-8994-C1891D747D59}" type="slidenum">
              <a:rPr lang="en-US" smtClean="0"/>
              <a:pPr/>
              <a:t>14</a:t>
            </a:fld>
            <a:endParaRPr lang="en-US" dirty="0"/>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446212" y="76200"/>
            <a:ext cx="9601200" cy="838200"/>
          </a:xfrm>
        </p:spPr>
        <p:txBody>
          <a:bodyPr>
            <a:normAutofit/>
          </a:bodyPr>
          <a:lstStyle/>
          <a:p>
            <a:pPr algn="ctr"/>
            <a:r>
              <a:rPr lang="en-US" sz="4000" b="1" dirty="0">
                <a:latin typeface="Arial" panose="020B0604020202020204" pitchFamily="34" charset="0"/>
                <a:cs typeface="Arial" panose="020B0604020202020204" pitchFamily="34" charset="0"/>
              </a:rPr>
              <a:t>Agenda</a:t>
            </a:r>
          </a:p>
        </p:txBody>
      </p:sp>
      <p:sp>
        <p:nvSpPr>
          <p:cNvPr id="14" name="Content Placeholder 2"/>
          <p:cNvSpPr>
            <a:spLocks noGrp="1"/>
          </p:cNvSpPr>
          <p:nvPr>
            <p:ph idx="1"/>
          </p:nvPr>
        </p:nvSpPr>
        <p:spPr>
          <a:xfrm>
            <a:off x="608012" y="990600"/>
            <a:ext cx="11049000" cy="4191000"/>
          </a:xfrm>
        </p:spPr>
        <p:txBody>
          <a:bodyPr>
            <a:noAutofit/>
          </a:bodyPr>
          <a:lstStyle/>
          <a:p>
            <a:r>
              <a:rPr lang="en-US" sz="3600" dirty="0">
                <a:latin typeface="Arial" panose="020B0604020202020204" pitchFamily="34" charset="0"/>
                <a:cs typeface="Arial" panose="020B0604020202020204" pitchFamily="34" charset="0"/>
              </a:rPr>
              <a:t>Welcome</a:t>
            </a:r>
          </a:p>
          <a:p>
            <a:r>
              <a:rPr lang="en-US" sz="3600" dirty="0">
                <a:latin typeface="Arial" panose="020B0604020202020204" pitchFamily="34" charset="0"/>
                <a:cs typeface="Arial" panose="020B0604020202020204" pitchFamily="34" charset="0"/>
              </a:rPr>
              <a:t>Introduce VIG</a:t>
            </a:r>
          </a:p>
          <a:p>
            <a:r>
              <a:rPr lang="en-US" sz="3600" dirty="0">
                <a:latin typeface="Arial" panose="020B0604020202020204" pitchFamily="34" charset="0"/>
                <a:cs typeface="Arial" panose="020B0604020202020204" pitchFamily="34" charset="0"/>
              </a:rPr>
              <a:t>Historical Overview</a:t>
            </a:r>
          </a:p>
          <a:p>
            <a:r>
              <a:rPr lang="en-US" sz="3600" dirty="0">
                <a:latin typeface="Arial" panose="020B0604020202020204" pitchFamily="34" charset="0"/>
                <a:cs typeface="Arial" panose="020B0604020202020204" pitchFamily="34" charset="0"/>
              </a:rPr>
              <a:t>Review UWF</a:t>
            </a:r>
          </a:p>
          <a:p>
            <a:pPr lvl="1"/>
            <a:r>
              <a:rPr lang="en-US" sz="3600" dirty="0">
                <a:latin typeface="Arial" panose="020B0604020202020204" pitchFamily="34" charset="0"/>
                <a:cs typeface="Arial" panose="020B0604020202020204" pitchFamily="34" charset="0"/>
              </a:rPr>
              <a:t>Bylaws for Staying Connected</a:t>
            </a:r>
          </a:p>
          <a:p>
            <a:pPr lvl="1"/>
            <a:r>
              <a:rPr lang="en-US" sz="3600" dirty="0">
                <a:latin typeface="Arial" panose="020B0604020202020204" pitchFamily="34" charset="0"/>
                <a:cs typeface="Arial" panose="020B0604020202020204" pitchFamily="34" charset="0"/>
              </a:rPr>
              <a:t>Guidance Sheet</a:t>
            </a:r>
          </a:p>
          <a:p>
            <a:pPr lvl="1"/>
            <a:r>
              <a:rPr lang="en-US" sz="3600" dirty="0">
                <a:latin typeface="Arial" panose="020B0604020202020204" pitchFamily="34" charset="0"/>
                <a:cs typeface="Arial" panose="020B0604020202020204" pitchFamily="34" charset="0"/>
              </a:rPr>
              <a:t>Inactive Process</a:t>
            </a:r>
          </a:p>
          <a:p>
            <a:r>
              <a:rPr lang="en-US" sz="3600" dirty="0">
                <a:latin typeface="Arial" panose="020B0604020202020204" pitchFamily="34" charset="0"/>
                <a:cs typeface="Arial" panose="020B0604020202020204" pitchFamily="34" charset="0"/>
              </a:rPr>
              <a:t>Q &amp; A </a:t>
            </a:r>
          </a:p>
        </p:txBody>
      </p:sp>
      <p:sp>
        <p:nvSpPr>
          <p:cNvPr id="2" name="Slide Number Placeholder 1">
            <a:extLst>
              <a:ext uri="{FF2B5EF4-FFF2-40B4-BE49-F238E27FC236}">
                <a16:creationId xmlns:a16="http://schemas.microsoft.com/office/drawing/2014/main" id="{0FD8CE29-4C5A-F41D-CB4A-0734E5456273}"/>
              </a:ext>
            </a:extLst>
          </p:cNvPr>
          <p:cNvSpPr>
            <a:spLocks noGrp="1"/>
          </p:cNvSpPr>
          <p:nvPr>
            <p:ph type="sldNum" sz="quarter" idx="12"/>
          </p:nvPr>
        </p:nvSpPr>
        <p:spPr/>
        <p:txBody>
          <a:bodyPr/>
          <a:lstStyle/>
          <a:p>
            <a:fld id="{E5137D0E-4A4F-4307-8994-C1891D747D59}" type="slidenum">
              <a:rPr lang="en-US" smtClean="0"/>
              <a:t>2</a:t>
            </a:fld>
            <a:endParaRPr lang="en-US" dirty="0"/>
          </a:p>
        </p:txBody>
      </p:sp>
      <p:pic>
        <p:nvPicPr>
          <p:cNvPr id="4" name="Picture 3">
            <a:extLst>
              <a:ext uri="{FF2B5EF4-FFF2-40B4-BE49-F238E27FC236}">
                <a16:creationId xmlns:a16="http://schemas.microsoft.com/office/drawing/2014/main" id="{C604E986-4946-E6D1-3C4C-5E8202C666A7}"/>
              </a:ext>
            </a:extLst>
          </p:cNvPr>
          <p:cNvPicPr>
            <a:picLocks noChangeAspect="1"/>
          </p:cNvPicPr>
          <p:nvPr/>
        </p:nvPicPr>
        <p:blipFill>
          <a:blip r:embed="rId3"/>
          <a:stretch>
            <a:fillRect/>
          </a:stretch>
        </p:blipFill>
        <p:spPr>
          <a:xfrm>
            <a:off x="7770812" y="474328"/>
            <a:ext cx="4062249" cy="5607049"/>
          </a:xfrm>
          <a:prstGeom prst="rect">
            <a:avLst/>
          </a:prstGeom>
        </p:spPr>
      </p:pic>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0325-23C6-FC24-E7C5-EADA17AF0BC9}"/>
              </a:ext>
            </a:extLst>
          </p:cNvPr>
          <p:cNvSpPr>
            <a:spLocks noGrp="1"/>
          </p:cNvSpPr>
          <p:nvPr>
            <p:ph type="title"/>
          </p:nvPr>
        </p:nvSpPr>
        <p:spPr>
          <a:xfrm>
            <a:off x="1522414" y="213919"/>
            <a:ext cx="9601200" cy="609600"/>
          </a:xfrm>
        </p:spPr>
        <p:txBody>
          <a:bodyPr/>
          <a:lstStyle/>
          <a:p>
            <a:pPr algn="ctr"/>
            <a:r>
              <a:rPr lang="en-US" b="1" dirty="0">
                <a:latin typeface="Arial" panose="020B0604020202020204" pitchFamily="34" charset="0"/>
                <a:cs typeface="Arial" panose="020B0604020202020204" pitchFamily="34" charset="0"/>
              </a:rPr>
              <a:t>Historical Overview</a:t>
            </a:r>
          </a:p>
        </p:txBody>
      </p:sp>
      <p:sp>
        <p:nvSpPr>
          <p:cNvPr id="3" name="Content Placeholder 2">
            <a:extLst>
              <a:ext uri="{FF2B5EF4-FFF2-40B4-BE49-F238E27FC236}">
                <a16:creationId xmlns:a16="http://schemas.microsoft.com/office/drawing/2014/main" id="{AA13A951-1B3B-3A65-170C-9AF6E54FDDEC}"/>
              </a:ext>
            </a:extLst>
          </p:cNvPr>
          <p:cNvSpPr>
            <a:spLocks noGrp="1"/>
          </p:cNvSpPr>
          <p:nvPr>
            <p:ph idx="1"/>
          </p:nvPr>
        </p:nvSpPr>
        <p:spPr>
          <a:xfrm>
            <a:off x="150812" y="1066800"/>
            <a:ext cx="11582400" cy="4953000"/>
          </a:xfrm>
        </p:spPr>
        <p:txBody>
          <a:bodyPr>
            <a:normAutofit/>
          </a:bodyPr>
          <a:lstStyle/>
          <a:p>
            <a:pPr marL="0" marR="0">
              <a:spcBef>
                <a:spcPts val="0"/>
              </a:spcBef>
              <a:spcAft>
                <a:spcPts val="0"/>
              </a:spcAft>
            </a:pPr>
            <a:r>
              <a:rPr lang="en-US"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Who We Are and What We Do</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r>
              <a:rPr lang="en-US"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United Women in Faith connects spiritual women to act boldly for justice and transform communities. Driven by God’s love, united in sisterhood, we work boldly and fearlessly in support of women, children, and youth because we believe love in action can change the world.</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b="1"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Why the name change?</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dirty="0">
                <a:effectLst/>
                <a:latin typeface="Arial" panose="020B0604020202020204" pitchFamily="34" charset="0"/>
                <a:ea typeface="Calibri" panose="020F0502020204030204" pitchFamily="34" charset="0"/>
                <a:cs typeface="Arial" panose="020B0604020202020204" pitchFamily="34" charset="0"/>
              </a:rPr>
              <a:t>We learned </a:t>
            </a:r>
            <a:r>
              <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rPr>
              <a:t>through 2 years of surveying</a:t>
            </a:r>
            <a:r>
              <a:rPr lang="en-US" dirty="0">
                <a:effectLst/>
                <a:latin typeface="Arial" panose="020B0604020202020204" pitchFamily="34" charset="0"/>
                <a:ea typeface="Calibri" panose="020F0502020204030204" pitchFamily="34" charset="0"/>
                <a:cs typeface="Arial" panose="020B0604020202020204" pitchFamily="34" charset="0"/>
              </a:rPr>
              <a:t>, including the unit survey, that the number one priority was to bring in new women and new leadership.  The name United Women in Faith is part a </a:t>
            </a:r>
            <a:r>
              <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rPr>
              <a:t>refreshing our organization </a:t>
            </a:r>
            <a:r>
              <a:rPr lang="en-US" dirty="0">
                <a:effectLst/>
                <a:latin typeface="Arial" panose="020B0604020202020204" pitchFamily="34" charset="0"/>
                <a:ea typeface="Calibri" panose="020F0502020204030204" pitchFamily="34" charset="0"/>
                <a:cs typeface="Arial" panose="020B0604020202020204" pitchFamily="34" charset="0"/>
              </a:rPr>
              <a:t>with new and improved programming to better nurture current members and make room for new women to join in whatever ways work for them. We have traditional and new ways to gather which include inside local churches, outside of local churches, and online in a sisterhood growing in faith and putting love into action on behalf of women, children, youth. </a:t>
            </a:r>
            <a:r>
              <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rPr>
              <a:t>This is not the first time our organization </a:t>
            </a:r>
            <a:r>
              <a:rPr lang="en-US" dirty="0">
                <a:effectLst/>
                <a:latin typeface="Arial" panose="020B0604020202020204" pitchFamily="34" charset="0"/>
                <a:ea typeface="Calibri" panose="020F0502020204030204" pitchFamily="34" charset="0"/>
                <a:cs typeface="Arial" panose="020B0604020202020204" pitchFamily="34" charset="0"/>
              </a:rPr>
              <a:t>has taken a new name. In fact, over the past </a:t>
            </a:r>
            <a:r>
              <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rPr>
              <a:t>150-plus years we’ve have more than 25 names</a:t>
            </a:r>
            <a:r>
              <a:rPr lang="en-US" dirty="0">
                <a:effectLst/>
                <a:latin typeface="Arial" panose="020B0604020202020204" pitchFamily="34" charset="0"/>
                <a:ea typeface="Calibri" panose="020F0502020204030204" pitchFamily="34" charset="0"/>
                <a:cs typeface="Arial" panose="020B0604020202020204" pitchFamily="34" charset="0"/>
              </a:rPr>
              <a:t>, each reflecting changes in the church, the times, and the way women lived and articulated their faith and role in church and society. </a:t>
            </a:r>
          </a:p>
          <a:p>
            <a:endParaRPr lang="en-US" dirty="0"/>
          </a:p>
        </p:txBody>
      </p:sp>
      <p:sp>
        <p:nvSpPr>
          <p:cNvPr id="4" name="Slide Number Placeholder 3">
            <a:extLst>
              <a:ext uri="{FF2B5EF4-FFF2-40B4-BE49-F238E27FC236}">
                <a16:creationId xmlns:a16="http://schemas.microsoft.com/office/drawing/2014/main" id="{3F09366A-CB1A-844F-7FE8-3477ED7B0459}"/>
              </a:ext>
            </a:extLst>
          </p:cNvPr>
          <p:cNvSpPr>
            <a:spLocks noGrp="1"/>
          </p:cNvSpPr>
          <p:nvPr>
            <p:ph type="sldNum" sz="quarter" idx="12"/>
          </p:nvPr>
        </p:nvSpPr>
        <p:spPr/>
        <p:txBody>
          <a:bodyPr/>
          <a:lstStyle/>
          <a:p>
            <a:fld id="{E5137D0E-4A4F-4307-8994-C1891D747D59}" type="slidenum">
              <a:rPr lang="en-US" smtClean="0"/>
              <a:t>3</a:t>
            </a:fld>
            <a:endParaRPr lang="en-US" dirty="0"/>
          </a:p>
        </p:txBody>
      </p:sp>
    </p:spTree>
    <p:extLst>
      <p:ext uri="{BB962C8B-B14F-4D97-AF65-F5344CB8AC3E}">
        <p14:creationId xmlns:p14="http://schemas.microsoft.com/office/powerpoint/2010/main" val="111656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0EF1-37D5-E292-A368-0D164CD19EB9}"/>
              </a:ext>
            </a:extLst>
          </p:cNvPr>
          <p:cNvSpPr>
            <a:spLocks noGrp="1"/>
          </p:cNvSpPr>
          <p:nvPr>
            <p:ph type="title"/>
          </p:nvPr>
        </p:nvSpPr>
        <p:spPr>
          <a:xfrm>
            <a:off x="119803" y="2133600"/>
            <a:ext cx="5942013" cy="1752600"/>
          </a:xfrm>
        </p:spPr>
        <p:txBody>
          <a:bodyPr>
            <a:noAutofit/>
          </a:bodyPr>
          <a:lstStyle/>
          <a:p>
            <a:pPr algn="ctr"/>
            <a:r>
              <a:rPr lang="en-US" sz="5400" b="1" dirty="0">
                <a:latin typeface="Arial" panose="020B0604020202020204" pitchFamily="34" charset="0"/>
                <a:cs typeface="Arial" panose="020B0604020202020204" pitchFamily="34" charset="0"/>
              </a:rPr>
              <a:t>Name Change over 150 years</a:t>
            </a:r>
          </a:p>
        </p:txBody>
      </p:sp>
      <p:pic>
        <p:nvPicPr>
          <p:cNvPr id="5" name="Content Placeholder 4">
            <a:extLst>
              <a:ext uri="{FF2B5EF4-FFF2-40B4-BE49-F238E27FC236}">
                <a16:creationId xmlns:a16="http://schemas.microsoft.com/office/drawing/2014/main" id="{48315C0C-ECB8-2568-06FC-58CCB85E5ECD}"/>
              </a:ext>
            </a:extLst>
          </p:cNvPr>
          <p:cNvPicPr>
            <a:picLocks noGrp="1" noChangeAspect="1"/>
          </p:cNvPicPr>
          <p:nvPr>
            <p:ph idx="1"/>
          </p:nvPr>
        </p:nvPicPr>
        <p:blipFill rotWithShape="1">
          <a:blip r:embed="rId2"/>
          <a:srcRect t="1" b="-810"/>
          <a:stretch/>
        </p:blipFill>
        <p:spPr>
          <a:xfrm>
            <a:off x="6246812" y="-45596"/>
            <a:ext cx="5942013" cy="7033471"/>
          </a:xfrm>
        </p:spPr>
      </p:pic>
      <p:sp>
        <p:nvSpPr>
          <p:cNvPr id="6" name="Slide Number Placeholder 5">
            <a:extLst>
              <a:ext uri="{FF2B5EF4-FFF2-40B4-BE49-F238E27FC236}">
                <a16:creationId xmlns:a16="http://schemas.microsoft.com/office/drawing/2014/main" id="{B5CDAD1E-DF1E-8799-D5B5-B3E617C64AB5}"/>
              </a:ext>
            </a:extLst>
          </p:cNvPr>
          <p:cNvSpPr>
            <a:spLocks noGrp="1"/>
          </p:cNvSpPr>
          <p:nvPr>
            <p:ph type="sldNum" sz="quarter" idx="12"/>
          </p:nvPr>
        </p:nvSpPr>
        <p:spPr/>
        <p:txBody>
          <a:bodyPr/>
          <a:lstStyle/>
          <a:p>
            <a:fld id="{E5137D0E-4A4F-4307-8994-C1891D747D59}" type="slidenum">
              <a:rPr lang="en-US" smtClean="0"/>
              <a:t>4</a:t>
            </a:fld>
            <a:endParaRPr lang="en-US" dirty="0"/>
          </a:p>
        </p:txBody>
      </p:sp>
      <p:pic>
        <p:nvPicPr>
          <p:cNvPr id="8" name="Picture 7">
            <a:extLst>
              <a:ext uri="{FF2B5EF4-FFF2-40B4-BE49-F238E27FC236}">
                <a16:creationId xmlns:a16="http://schemas.microsoft.com/office/drawing/2014/main" id="{945C5A97-AB0B-5482-D29D-4B6C28B69403}"/>
              </a:ext>
            </a:extLst>
          </p:cNvPr>
          <p:cNvPicPr>
            <a:picLocks noChangeAspect="1"/>
          </p:cNvPicPr>
          <p:nvPr/>
        </p:nvPicPr>
        <p:blipFill>
          <a:blip r:embed="rId3"/>
          <a:stretch>
            <a:fillRect/>
          </a:stretch>
        </p:blipFill>
        <p:spPr>
          <a:xfrm>
            <a:off x="93107" y="137315"/>
            <a:ext cx="3708768" cy="1371600"/>
          </a:xfrm>
          <a:prstGeom prst="rect">
            <a:avLst/>
          </a:prstGeom>
          <a:ln>
            <a:noFill/>
          </a:ln>
          <a:effectLst>
            <a:softEdge rad="112500"/>
          </a:effectLst>
        </p:spPr>
      </p:pic>
      <p:pic>
        <p:nvPicPr>
          <p:cNvPr id="9" name="Picture 8">
            <a:extLst>
              <a:ext uri="{FF2B5EF4-FFF2-40B4-BE49-F238E27FC236}">
                <a16:creationId xmlns:a16="http://schemas.microsoft.com/office/drawing/2014/main" id="{7206D9D1-33DA-854C-C19A-6C73BDA5FBF1}"/>
              </a:ext>
            </a:extLst>
          </p:cNvPr>
          <p:cNvPicPr>
            <a:picLocks noChangeAspect="1"/>
          </p:cNvPicPr>
          <p:nvPr/>
        </p:nvPicPr>
        <p:blipFill>
          <a:blip r:embed="rId4"/>
          <a:stretch>
            <a:fillRect/>
          </a:stretch>
        </p:blipFill>
        <p:spPr>
          <a:xfrm>
            <a:off x="4317725" y="137315"/>
            <a:ext cx="1537924" cy="1996285"/>
          </a:xfrm>
          <a:prstGeom prst="rect">
            <a:avLst/>
          </a:prstGeom>
          <a:ln>
            <a:noFill/>
          </a:ln>
          <a:effectLst>
            <a:softEdge rad="112500"/>
          </a:effectLst>
        </p:spPr>
      </p:pic>
      <p:pic>
        <p:nvPicPr>
          <p:cNvPr id="11" name="Picture 10">
            <a:extLst>
              <a:ext uri="{FF2B5EF4-FFF2-40B4-BE49-F238E27FC236}">
                <a16:creationId xmlns:a16="http://schemas.microsoft.com/office/drawing/2014/main" id="{6B8BBF07-261D-06CE-A019-45142CE50AEA}"/>
              </a:ext>
            </a:extLst>
          </p:cNvPr>
          <p:cNvPicPr>
            <a:picLocks noChangeAspect="1"/>
          </p:cNvPicPr>
          <p:nvPr/>
        </p:nvPicPr>
        <p:blipFill>
          <a:blip r:embed="rId5"/>
          <a:stretch>
            <a:fillRect/>
          </a:stretch>
        </p:blipFill>
        <p:spPr>
          <a:xfrm>
            <a:off x="379412" y="4267200"/>
            <a:ext cx="2024047" cy="1670449"/>
          </a:xfrm>
          <a:prstGeom prst="rect">
            <a:avLst/>
          </a:prstGeom>
          <a:ln>
            <a:noFill/>
          </a:ln>
          <a:effectLst>
            <a:softEdge rad="112500"/>
          </a:effectLst>
        </p:spPr>
      </p:pic>
      <p:pic>
        <p:nvPicPr>
          <p:cNvPr id="12" name="Picture 11">
            <a:extLst>
              <a:ext uri="{FF2B5EF4-FFF2-40B4-BE49-F238E27FC236}">
                <a16:creationId xmlns:a16="http://schemas.microsoft.com/office/drawing/2014/main" id="{0F13D75C-DF0C-6861-D63D-0FDBEA045CEA}"/>
              </a:ext>
            </a:extLst>
          </p:cNvPr>
          <p:cNvPicPr>
            <a:picLocks noChangeAspect="1"/>
          </p:cNvPicPr>
          <p:nvPr/>
        </p:nvPicPr>
        <p:blipFill>
          <a:blip r:embed="rId6"/>
          <a:stretch>
            <a:fillRect/>
          </a:stretch>
        </p:blipFill>
        <p:spPr>
          <a:xfrm>
            <a:off x="2808397" y="4267200"/>
            <a:ext cx="2981288" cy="1670449"/>
          </a:xfrm>
          <a:prstGeom prst="rect">
            <a:avLst/>
          </a:prstGeom>
          <a:ln>
            <a:noFill/>
          </a:ln>
          <a:effectLst>
            <a:softEdge rad="112500"/>
          </a:effectLst>
        </p:spPr>
      </p:pic>
    </p:spTree>
    <p:extLst>
      <p:ext uri="{BB962C8B-B14F-4D97-AF65-F5344CB8AC3E}">
        <p14:creationId xmlns:p14="http://schemas.microsoft.com/office/powerpoint/2010/main" val="102444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8DC2-0B98-8D30-32B1-A4E8D0F51FEC}"/>
              </a:ext>
            </a:extLst>
          </p:cNvPr>
          <p:cNvSpPr>
            <a:spLocks noGrp="1"/>
          </p:cNvSpPr>
          <p:nvPr>
            <p:ph type="title"/>
          </p:nvPr>
        </p:nvSpPr>
        <p:spPr>
          <a:xfrm>
            <a:off x="989012" y="423644"/>
            <a:ext cx="10668002" cy="609600"/>
          </a:xfrm>
        </p:spPr>
        <p:txBody>
          <a:bodyPr>
            <a:normAutofit fontScale="90000"/>
          </a:bodyPr>
          <a:lstStyle/>
          <a:p>
            <a:r>
              <a:rPr lang="en-US" sz="3200" b="1" dirty="0">
                <a:solidFill>
                  <a:srgbClr val="201F1E"/>
                </a:solidFill>
                <a:effectLst/>
                <a:latin typeface="Arial" panose="020B0604020202020204" pitchFamily="34" charset="0"/>
                <a:ea typeface="Times New Roman" panose="02020603050405020304" pitchFamily="18" charset="0"/>
              </a:rPr>
              <a:t>United Methodist Women is now United Women in Faith </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F574975-7724-885F-B68F-F049ACFD88B7}"/>
              </a:ext>
            </a:extLst>
          </p:cNvPr>
          <p:cNvSpPr>
            <a:spLocks noGrp="1"/>
          </p:cNvSpPr>
          <p:nvPr>
            <p:ph idx="1"/>
          </p:nvPr>
        </p:nvSpPr>
        <p:spPr>
          <a:xfrm>
            <a:off x="157615" y="1219200"/>
            <a:ext cx="11506200" cy="5791200"/>
          </a:xfrm>
        </p:spPr>
        <p:txBody>
          <a:bodyPr>
            <a:normAutofit fontScale="47500" lnSpcReduction="20000"/>
          </a:bodyPr>
          <a:lstStyle/>
          <a:p>
            <a:pPr marL="0" marR="0" indent="0">
              <a:spcBef>
                <a:spcPts val="0"/>
              </a:spcBef>
              <a:spcAft>
                <a:spcPts val="0"/>
              </a:spcAft>
              <a:buNone/>
            </a:pPr>
            <a:r>
              <a:rPr lang="en-US" sz="5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a short video to explain:</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5000" u="sng" dirty="0">
                <a:solidFill>
                  <a:srgbClr val="000000"/>
                </a:solidFill>
                <a:effectLst/>
                <a:latin typeface="Arial" panose="020B0604020202020204" pitchFamily="34" charset="0"/>
                <a:ea typeface="Times New Roman" panose="02020603050405020304" pitchFamily="18" charset="0"/>
                <a:hlinkClick r:id="rId2"/>
              </a:rPr>
              <a:t>https://www.dropbox.com/s/l24vlyeqii3pt5f/United%20Women%20in%20Faith%20Annual%20Conf%20video_Final_2%281%29.mp4?dl=0</a:t>
            </a:r>
            <a:endParaRPr lang="en-US" sz="5000" u="sng"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5000" u="sng" dirty="0">
              <a:solidFill>
                <a:srgbClr val="000000"/>
              </a:solidFill>
              <a:latin typeface="Arial" panose="020B0604020202020204" pitchFamily="34" charset="0"/>
              <a:ea typeface="Times New Roman" panose="02020603050405020304" pitchFamily="18" charset="0"/>
            </a:endParaRPr>
          </a:p>
          <a:p>
            <a:pPr marL="0" marR="0">
              <a:spcBef>
                <a:spcPts val="0"/>
              </a:spcBef>
              <a:spcAft>
                <a:spcPts val="0"/>
              </a:spcAft>
            </a:pPr>
            <a:endParaRPr lang="en-US" sz="5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5000" dirty="0">
                <a:effectLst/>
                <a:latin typeface="Arial" panose="020B0604020202020204" pitchFamily="34" charset="0"/>
                <a:ea typeface="Calibri" panose="020F0502020204030204" pitchFamily="34" charset="0"/>
                <a:cs typeface="Times New Roman" panose="02020603050405020304" pitchFamily="18" charset="0"/>
              </a:rPr>
              <a:t>Also, membership in the United Methodist Church has never been a requirement for membership in our organization. As a United Methodist organization, our doors are open. Our name now reflects that.</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5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5000" dirty="0">
              <a:solidFill>
                <a:srgbClr val="000000"/>
              </a:solidFill>
              <a:effectLst/>
              <a:latin typeface="Ridley Grotesk Bold"/>
              <a:ea typeface="Calibri" panose="020F0502020204030204" pitchFamily="34" charset="0"/>
              <a:cs typeface="Ridley Grotesk Bold"/>
            </a:endParaRPr>
          </a:p>
          <a:p>
            <a:pPr marL="0" marR="0" indent="0">
              <a:lnSpc>
                <a:spcPts val="1205"/>
              </a:lnSpc>
              <a:spcBef>
                <a:spcPts val="0"/>
              </a:spcBef>
              <a:spcAft>
                <a:spcPts val="0"/>
              </a:spcAft>
              <a:buNone/>
            </a:pPr>
            <a:r>
              <a:rPr lang="en-US" sz="5000" b="1" dirty="0">
                <a:solidFill>
                  <a:srgbClr val="000000"/>
                </a:solidFill>
                <a:effectLst/>
                <a:latin typeface="Arial" panose="020B0604020202020204" pitchFamily="34" charset="0"/>
                <a:ea typeface="Calibri" panose="020F0502020204030204" pitchFamily="34" charset="0"/>
                <a:cs typeface="Ridley Grotesk Bold"/>
              </a:rPr>
              <a:t>Our mission: </a:t>
            </a:r>
            <a:endParaRPr lang="en-US" sz="5000" dirty="0">
              <a:effectLst/>
              <a:latin typeface="Ridley Grotesk Bold"/>
              <a:ea typeface="Calibri" panose="020F0502020204030204" pitchFamily="34" charset="0"/>
              <a:cs typeface="Times New Roman" panose="02020603050405020304" pitchFamily="18" charset="0"/>
            </a:endParaRPr>
          </a:p>
          <a:p>
            <a:pPr marL="0" marR="0">
              <a:spcBef>
                <a:spcPts val="0"/>
              </a:spcBef>
              <a:spcAft>
                <a:spcPts val="0"/>
              </a:spcAft>
            </a:pPr>
            <a:r>
              <a:rPr lang="en-US" sz="5000" dirty="0">
                <a:solidFill>
                  <a:srgbClr val="000000"/>
                </a:solidFill>
                <a:effectLst/>
                <a:latin typeface="Arial" panose="020B0604020202020204" pitchFamily="34" charset="0"/>
                <a:ea typeface="Times New Roman" panose="02020603050405020304" pitchFamily="18" charset="0"/>
              </a:rPr>
              <a:t>United Women in Faith seeks to connect and nurture women through Christian spiritual formation, leadership development, creative fellowship, and education so that they can inspire, influence, and impact local and global communities.</a:t>
            </a:r>
            <a:endParaRPr lang="en-US" sz="5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5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vision</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Turning faith, hope, and love into action on behalf of women, children, and youth around the world.</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07F3314-5432-27FB-2E9F-4B59A982FB86}"/>
              </a:ext>
            </a:extLst>
          </p:cNvPr>
          <p:cNvSpPr>
            <a:spLocks noGrp="1"/>
          </p:cNvSpPr>
          <p:nvPr>
            <p:ph type="sldNum" sz="quarter" idx="12"/>
          </p:nvPr>
        </p:nvSpPr>
        <p:spPr/>
        <p:txBody>
          <a:bodyPr/>
          <a:lstStyle/>
          <a:p>
            <a:fld id="{E5137D0E-4A4F-4307-8994-C1891D747D59}" type="slidenum">
              <a:rPr lang="en-US" smtClean="0"/>
              <a:t>5</a:t>
            </a:fld>
            <a:endParaRPr lang="en-US" dirty="0"/>
          </a:p>
        </p:txBody>
      </p:sp>
    </p:spTree>
    <p:extLst>
      <p:ext uri="{BB962C8B-B14F-4D97-AF65-F5344CB8AC3E}">
        <p14:creationId xmlns:p14="http://schemas.microsoft.com/office/powerpoint/2010/main" val="129927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6F83-7484-BB2D-158B-A63465D86296}"/>
              </a:ext>
            </a:extLst>
          </p:cNvPr>
          <p:cNvSpPr>
            <a:spLocks noGrp="1"/>
          </p:cNvSpPr>
          <p:nvPr>
            <p:ph type="title"/>
          </p:nvPr>
        </p:nvSpPr>
        <p:spPr>
          <a:xfrm>
            <a:off x="1522413" y="152400"/>
            <a:ext cx="9601200" cy="1143000"/>
          </a:xfrm>
        </p:spPr>
        <p:txBody>
          <a:bodyPr/>
          <a:lstStyle/>
          <a:p>
            <a:pPr algn="ct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sisterhood starts with you </a:t>
            </a:r>
            <a:br>
              <a:rPr lang="en-US" sz="3200" dirty="0">
                <a:effectLst/>
                <a:latin typeface="Ridley Grotesk Bold"/>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17E49B-96B5-A48F-152D-F987C2B9CA26}"/>
              </a:ext>
            </a:extLst>
          </p:cNvPr>
          <p:cNvSpPr>
            <a:spLocks noGrp="1"/>
          </p:cNvSpPr>
          <p:nvPr>
            <p:ph idx="1"/>
          </p:nvPr>
        </p:nvSpPr>
        <p:spPr>
          <a:xfrm>
            <a:off x="379412" y="1295400"/>
            <a:ext cx="11506200" cy="3124200"/>
          </a:xfrm>
        </p:spPr>
        <p:txBody>
          <a:bodyPr>
            <a:normAutofit/>
          </a:bodyPr>
          <a:lstStyle/>
          <a:p>
            <a:pPr marL="0" marR="0" indent="0">
              <a:spcBef>
                <a:spcPts val="0"/>
              </a:spcBef>
              <a:spcAft>
                <a:spcPts val="0"/>
              </a:spcAft>
              <a:buNone/>
            </a:pPr>
            <a:r>
              <a:rPr lang="en-US"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 commitment and hard work make United Women in Faith what it is today—welcoming, inclusive, and remarkably effective. As our organization evolves, your friendly face and spiritual leadership keep us strong and moving forward. Your voice matters. The energy and talents you bring strengthen our sisterhood. Thank you for putting your love in action every day.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790D79F-C776-DC98-7856-CEE5E082A5C1}"/>
              </a:ext>
            </a:extLst>
          </p:cNvPr>
          <p:cNvSpPr>
            <a:spLocks noGrp="1"/>
          </p:cNvSpPr>
          <p:nvPr>
            <p:ph type="sldNum" sz="quarter" idx="12"/>
          </p:nvPr>
        </p:nvSpPr>
        <p:spPr/>
        <p:txBody>
          <a:bodyPr/>
          <a:lstStyle/>
          <a:p>
            <a:fld id="{E5137D0E-4A4F-4307-8994-C1891D747D59}" type="slidenum">
              <a:rPr lang="en-US" smtClean="0"/>
              <a:t>6</a:t>
            </a:fld>
            <a:endParaRPr lang="en-US" dirty="0"/>
          </a:p>
        </p:txBody>
      </p:sp>
      <p:pic>
        <p:nvPicPr>
          <p:cNvPr id="5" name="Picture 4">
            <a:extLst>
              <a:ext uri="{FF2B5EF4-FFF2-40B4-BE49-F238E27FC236}">
                <a16:creationId xmlns:a16="http://schemas.microsoft.com/office/drawing/2014/main" id="{07F266E8-CF1D-4CB4-3129-F8C612728A07}"/>
              </a:ext>
            </a:extLst>
          </p:cNvPr>
          <p:cNvPicPr>
            <a:picLocks noChangeAspect="1"/>
          </p:cNvPicPr>
          <p:nvPr/>
        </p:nvPicPr>
        <p:blipFill>
          <a:blip r:embed="rId2"/>
          <a:stretch>
            <a:fillRect/>
          </a:stretch>
        </p:blipFill>
        <p:spPr>
          <a:xfrm>
            <a:off x="3579812" y="4378769"/>
            <a:ext cx="5413506" cy="2324035"/>
          </a:xfrm>
          <a:prstGeom prst="rect">
            <a:avLst/>
          </a:prstGeom>
          <a:ln>
            <a:noFill/>
          </a:ln>
          <a:effectLst>
            <a:softEdge rad="112500"/>
          </a:effectLst>
        </p:spPr>
      </p:pic>
    </p:spTree>
    <p:extLst>
      <p:ext uri="{BB962C8B-B14F-4D97-AF65-F5344CB8AC3E}">
        <p14:creationId xmlns:p14="http://schemas.microsoft.com/office/powerpoint/2010/main" val="26396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A150-B975-0A71-F106-7D831E4DCFED}"/>
              </a:ext>
            </a:extLst>
          </p:cNvPr>
          <p:cNvSpPr>
            <a:spLocks noGrp="1"/>
          </p:cNvSpPr>
          <p:nvPr>
            <p:ph type="title"/>
          </p:nvPr>
        </p:nvSpPr>
        <p:spPr>
          <a:xfrm>
            <a:off x="836612" y="304800"/>
            <a:ext cx="10363202" cy="609600"/>
          </a:xfrm>
        </p:spPr>
        <p:txBody>
          <a:bodyPr/>
          <a:lstStyle/>
          <a:p>
            <a:r>
              <a:rPr lang="en-US" sz="3200" b="1" dirty="0">
                <a:solidFill>
                  <a:srgbClr val="000000"/>
                </a:solidFill>
                <a:effectLst/>
                <a:latin typeface="Arial" panose="020B0604020202020204" pitchFamily="34" charset="0"/>
                <a:ea typeface="Calibri" panose="020F0502020204030204" pitchFamily="34" charset="0"/>
              </a:rPr>
              <a:t>Our local “church” unit Purpose</a:t>
            </a:r>
            <a:r>
              <a:rPr lang="en-US" sz="3200" dirty="0">
                <a:solidFill>
                  <a:srgbClr val="000000"/>
                </a:solidFill>
                <a:effectLst/>
                <a:latin typeface="Arial" panose="020B0604020202020204" pitchFamily="34" charset="0"/>
                <a:ea typeface="Calibri" panose="020F0502020204030204" pitchFamily="34" charset="0"/>
              </a:rPr>
              <a:t> remains, for we are:</a:t>
            </a:r>
            <a:endParaRPr lang="en-US" dirty="0"/>
          </a:p>
        </p:txBody>
      </p:sp>
      <p:sp>
        <p:nvSpPr>
          <p:cNvPr id="3" name="Content Placeholder 2">
            <a:extLst>
              <a:ext uri="{FF2B5EF4-FFF2-40B4-BE49-F238E27FC236}">
                <a16:creationId xmlns:a16="http://schemas.microsoft.com/office/drawing/2014/main" id="{82F97496-A384-65C9-B900-B2BCD1F1A760}"/>
              </a:ext>
            </a:extLst>
          </p:cNvPr>
          <p:cNvSpPr>
            <a:spLocks noGrp="1"/>
          </p:cNvSpPr>
          <p:nvPr>
            <p:ph idx="1"/>
          </p:nvPr>
        </p:nvSpPr>
        <p:spPr>
          <a:xfrm>
            <a:off x="608012" y="1600200"/>
            <a:ext cx="11353800" cy="2895600"/>
          </a:xfrm>
        </p:spPr>
        <p:txBody>
          <a:bodyPr/>
          <a:lstStyle/>
          <a:p>
            <a:pPr marL="0" indent="0">
              <a:buNone/>
            </a:pPr>
            <a:r>
              <a:rPr lang="en-US" sz="3600" dirty="0">
                <a:solidFill>
                  <a:srgbClr val="000000"/>
                </a:solidFill>
                <a:effectLst/>
                <a:latin typeface="Arial" panose="020B0604020202020204" pitchFamily="34" charset="0"/>
                <a:ea typeface="Times New Roman" panose="02020603050405020304" pitchFamily="18" charset="0"/>
              </a:rPr>
              <a:t>A community of women whose purpose is to know God; to experience freedom as whole persons through Jesus Christ; to develop a creative supportive fellowship and to expand concepts of mission through participation in the global ministries of the church.</a:t>
            </a:r>
            <a:endParaRPr lang="en-US" sz="36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8BEFC6F-E4C2-9D64-53D5-A4E6CEE559C9}"/>
              </a:ext>
            </a:extLst>
          </p:cNvPr>
          <p:cNvSpPr>
            <a:spLocks noGrp="1"/>
          </p:cNvSpPr>
          <p:nvPr>
            <p:ph type="sldNum" sz="quarter" idx="12"/>
          </p:nvPr>
        </p:nvSpPr>
        <p:spPr/>
        <p:txBody>
          <a:bodyPr/>
          <a:lstStyle/>
          <a:p>
            <a:fld id="{E5137D0E-4A4F-4307-8994-C1891D747D59}" type="slidenum">
              <a:rPr lang="en-US" smtClean="0"/>
              <a:t>7</a:t>
            </a:fld>
            <a:endParaRPr lang="en-US" dirty="0"/>
          </a:p>
        </p:txBody>
      </p:sp>
      <p:pic>
        <p:nvPicPr>
          <p:cNvPr id="5" name="Picture 4">
            <a:extLst>
              <a:ext uri="{FF2B5EF4-FFF2-40B4-BE49-F238E27FC236}">
                <a16:creationId xmlns:a16="http://schemas.microsoft.com/office/drawing/2014/main" id="{D1EC6A41-285C-8C6B-5CCD-66BA3AB80775}"/>
              </a:ext>
            </a:extLst>
          </p:cNvPr>
          <p:cNvPicPr>
            <a:picLocks noChangeAspect="1"/>
          </p:cNvPicPr>
          <p:nvPr/>
        </p:nvPicPr>
        <p:blipFill>
          <a:blip r:embed="rId2"/>
          <a:stretch>
            <a:fillRect/>
          </a:stretch>
        </p:blipFill>
        <p:spPr>
          <a:xfrm>
            <a:off x="1674812" y="4151280"/>
            <a:ext cx="3950550" cy="2213040"/>
          </a:xfrm>
          <a:prstGeom prst="rect">
            <a:avLst/>
          </a:prstGeom>
          <a:ln>
            <a:noFill/>
          </a:ln>
          <a:effectLst>
            <a:softEdge rad="112500"/>
          </a:effectLst>
        </p:spPr>
      </p:pic>
      <p:pic>
        <p:nvPicPr>
          <p:cNvPr id="6" name="Picture 5">
            <a:extLst>
              <a:ext uri="{FF2B5EF4-FFF2-40B4-BE49-F238E27FC236}">
                <a16:creationId xmlns:a16="http://schemas.microsoft.com/office/drawing/2014/main" id="{2472852C-0251-3354-9A60-DC78C8EA2ADD}"/>
              </a:ext>
            </a:extLst>
          </p:cNvPr>
          <p:cNvPicPr>
            <a:picLocks noChangeAspect="1"/>
          </p:cNvPicPr>
          <p:nvPr/>
        </p:nvPicPr>
        <p:blipFill>
          <a:blip r:embed="rId3"/>
          <a:stretch>
            <a:fillRect/>
          </a:stretch>
        </p:blipFill>
        <p:spPr>
          <a:xfrm>
            <a:off x="6475412" y="4428593"/>
            <a:ext cx="2621507" cy="1743607"/>
          </a:xfrm>
          <a:prstGeom prst="rect">
            <a:avLst/>
          </a:prstGeom>
          <a:ln>
            <a:noFill/>
          </a:ln>
          <a:effectLst>
            <a:softEdge rad="112500"/>
          </a:effectLst>
        </p:spPr>
      </p:pic>
    </p:spTree>
    <p:extLst>
      <p:ext uri="{BB962C8B-B14F-4D97-AF65-F5344CB8AC3E}">
        <p14:creationId xmlns:p14="http://schemas.microsoft.com/office/powerpoint/2010/main" val="230632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Staying Connected</a:t>
            </a:r>
          </a:p>
        </p:txBody>
      </p:sp>
      <p:sp>
        <p:nvSpPr>
          <p:cNvPr id="3" name="Text Placeholder 2"/>
          <p:cNvSpPr>
            <a:spLocks noGrp="1"/>
          </p:cNvSpPr>
          <p:nvPr>
            <p:ph type="body" idx="1"/>
          </p:nvPr>
        </p:nvSpPr>
        <p:spPr/>
        <p:txBody>
          <a:bodyPr/>
          <a:lstStyle/>
          <a:p>
            <a:r>
              <a:rPr lang="en-US" sz="2400" i="1" dirty="0"/>
              <a:t>What's Disaffiliation Got To Do With It?</a:t>
            </a:r>
            <a:endParaRPr lang="en-US" dirty="0"/>
          </a:p>
        </p:txBody>
      </p:sp>
      <p:sp>
        <p:nvSpPr>
          <p:cNvPr id="4" name="Slide Number Placeholder 3">
            <a:extLst>
              <a:ext uri="{FF2B5EF4-FFF2-40B4-BE49-F238E27FC236}">
                <a16:creationId xmlns:a16="http://schemas.microsoft.com/office/drawing/2014/main" id="{FA5A62C8-E9C4-4DBC-FBF1-527886CEC2CA}"/>
              </a:ext>
            </a:extLst>
          </p:cNvPr>
          <p:cNvSpPr>
            <a:spLocks noGrp="1"/>
          </p:cNvSpPr>
          <p:nvPr>
            <p:ph type="sldNum" sz="quarter" idx="12"/>
          </p:nvPr>
        </p:nvSpPr>
        <p:spPr/>
        <p:txBody>
          <a:bodyPr/>
          <a:lstStyle/>
          <a:p>
            <a:fld id="{E5137D0E-4A4F-4307-8994-C1891D747D59}" type="slidenum">
              <a:rPr lang="en-US" smtClean="0"/>
              <a:t>8</a:t>
            </a:fld>
            <a:endParaRPr lang="en-US" dirty="0"/>
          </a:p>
        </p:txBody>
      </p:sp>
      <p:pic>
        <p:nvPicPr>
          <p:cNvPr id="5" name="Picture 4">
            <a:extLst>
              <a:ext uri="{FF2B5EF4-FFF2-40B4-BE49-F238E27FC236}">
                <a16:creationId xmlns:a16="http://schemas.microsoft.com/office/drawing/2014/main" id="{EAAEEE7E-8CEC-8719-1886-D3822663E943}"/>
              </a:ext>
            </a:extLst>
          </p:cNvPr>
          <p:cNvPicPr>
            <a:picLocks noChangeAspect="1"/>
          </p:cNvPicPr>
          <p:nvPr/>
        </p:nvPicPr>
        <p:blipFill>
          <a:blip r:embed="rId3"/>
          <a:stretch>
            <a:fillRect/>
          </a:stretch>
        </p:blipFill>
        <p:spPr>
          <a:xfrm>
            <a:off x="4037012" y="1905000"/>
            <a:ext cx="3371202" cy="2237039"/>
          </a:xfrm>
          <a:prstGeom prst="rect">
            <a:avLst/>
          </a:prstGeom>
          <a:ln>
            <a:noFill/>
          </a:ln>
          <a:effectLst>
            <a:softEdge rad="112500"/>
          </a:effectLst>
        </p:spPr>
      </p:pic>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6" y="228600"/>
            <a:ext cx="12038012" cy="914400"/>
          </a:xfrm>
        </p:spPr>
        <p:txBody>
          <a:bodyPr>
            <a:noAutofit/>
          </a:bodyPr>
          <a:lstStyle/>
          <a:p>
            <a:pPr marL="0" marR="0" algn="ctr">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United Women in Faith</a:t>
            </a:r>
            <a:br>
              <a:rPr lang="en-US" sz="2400" dirty="0">
                <a:effectLst/>
                <a:latin typeface="Calibri" panose="020F0502020204030204" pitchFamily="34" charset="0"/>
                <a:ea typeface="Malgun Gothic" panose="020B0503020000020004" pitchFamily="34" charset="-127"/>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By-Laws Outline Related to Staying Connected to United Women in Faith </a:t>
            </a:r>
            <a:br>
              <a:rPr lang="en-US" sz="2400" dirty="0">
                <a:effectLst/>
                <a:latin typeface="Calibri" panose="020F0502020204030204" pitchFamily="34" charset="0"/>
                <a:ea typeface="Malgun Gothic" panose="020B0503020000020004" pitchFamily="34" charset="-127"/>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8/4/22</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6" name="TextBox 5">
            <a:extLst>
              <a:ext uri="{FF2B5EF4-FFF2-40B4-BE49-F238E27FC236}">
                <a16:creationId xmlns:a16="http://schemas.microsoft.com/office/drawing/2014/main" id="{D91864C0-D1CB-6936-4612-263D0C24B07A}"/>
              </a:ext>
            </a:extLst>
          </p:cNvPr>
          <p:cNvSpPr txBox="1"/>
          <p:nvPr/>
        </p:nvSpPr>
        <p:spPr>
          <a:xfrm>
            <a:off x="150812" y="914400"/>
            <a:ext cx="11887200" cy="5760231"/>
          </a:xfrm>
          <a:prstGeom prst="rect">
            <a:avLst/>
          </a:prstGeom>
          <a:noFill/>
        </p:spPr>
        <p:txBody>
          <a:bodyPr wrap="square">
            <a:spAutoFit/>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gn="just">
              <a:lnSpc>
                <a:spcPct val="107000"/>
              </a:lnSpc>
              <a:spcBef>
                <a:spcPts val="0"/>
              </a:spcBef>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following is an outline of options for those who want to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stay connected to United Women in Faith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(formerly United Methodist Women), even if their </a:t>
            </a:r>
            <a:r>
              <a:rPr lang="en-US" sz="1400" u="sng" dirty="0">
                <a:effectLst/>
                <a:latin typeface="Times New Roman" panose="02020603050405020304" pitchFamily="18" charset="0"/>
                <a:ea typeface="Times New Roman" panose="02020603050405020304" pitchFamily="18" charset="0"/>
                <a:cs typeface="Times New Roman" panose="02020603050405020304" pitchFamily="18" charset="0"/>
              </a:rPr>
              <a:t>local church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chooses to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disaffiliate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from The United Methodist Church.  In this case, the president of a local unit does not have to be a member of the UMC.</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800"/>
              </a:spcAft>
            </a:pPr>
            <a:r>
              <a:rPr lang="en-US" sz="1400" b="1" u="sng" dirty="0">
                <a:effectLst/>
                <a:latin typeface="Times New Roman" panose="02020603050405020304" pitchFamily="18" charset="0"/>
                <a:ea typeface="Times New Roman" panose="02020603050405020304" pitchFamily="18" charset="0"/>
                <a:cs typeface="Times New Roman" panose="02020603050405020304" pitchFamily="18" charset="0"/>
              </a:rPr>
              <a:t>Local Unit of UWF</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Refer to Article I, Section 4. Other Forms of Units (in the Bylaws- Local); Article III.  Leadership (Bylaws-Local)</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If the local church is leaving the UMC, the UWF (formerly UMW) unit CAN stay connected to UWF by:</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Staying a local unit and relating to a district UWF;</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Relating directly to a Conference UWF;</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Joining a cluster unit;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Becoming a district unit (in districts where a District Conference is held annually, the </a:t>
            </a:r>
            <a:r>
              <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district president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must be a member of the UMC);</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Becoming an ALL ACCESS online National Membership Unit.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228600" marR="0">
              <a:lnSpc>
                <a:spcPct val="107000"/>
              </a:lnSpc>
              <a:spcBef>
                <a:spcPts val="0"/>
              </a:spcBef>
              <a:spcAft>
                <a:spcPts val="0"/>
              </a:spcAft>
            </a:pPr>
            <a:r>
              <a:rPr lang="en-US" sz="1400" u="sng" dirty="0">
                <a:effectLst/>
                <a:latin typeface="Times New Roman" panose="02020603050405020304" pitchFamily="18" charset="0"/>
                <a:ea typeface="Times New Roman" panose="02020603050405020304" pitchFamily="18" charset="0"/>
                <a:cs typeface="Times New Roman" panose="02020603050405020304" pitchFamily="18" charset="0"/>
              </a:rPr>
              <a:t>Individual members of these disaffiliated units are eligible to be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An All-Access online National Member;</a:t>
            </a:r>
          </a:p>
          <a:p>
            <a:pPr marL="342900" marR="0" lvl="0" indent="-342900">
              <a:lnSpc>
                <a:spcPct val="107000"/>
              </a:lnSpc>
              <a:spcBef>
                <a:spcPts val="0"/>
              </a:spcBef>
              <a:spcAft>
                <a:spcPts val="0"/>
              </a:spcAft>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nominee for local unit leadership in all offices;</a:t>
            </a:r>
          </a:p>
          <a:p>
            <a:pPr marL="342900" marR="0" lvl="0" indent="-342900">
              <a:lnSpc>
                <a:spcPct val="107000"/>
              </a:lnSpc>
              <a:spcBef>
                <a:spcPts val="0"/>
              </a:spcBef>
              <a:spcAft>
                <a:spcPts val="0"/>
              </a:spcAft>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nominee for District leadership (except President, who must be a member of the UMC where District Conferences are held)</a:t>
            </a:r>
          </a:p>
          <a:p>
            <a:pPr marL="342900" marR="0" lvl="0" indent="-342900">
              <a:lnSpc>
                <a:spcPct val="107000"/>
              </a:lnSpc>
              <a:spcBef>
                <a:spcPts val="0"/>
              </a:spcBef>
              <a:spcAft>
                <a:spcPts val="0"/>
              </a:spcAft>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nominee for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Conference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leadership</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(except </a:t>
            </a:r>
            <a:r>
              <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President,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who must be a member of a UMC);</a:t>
            </a:r>
          </a:p>
          <a:p>
            <a:pPr marL="342900" marR="0" lvl="0" indent="-342900">
              <a:lnSpc>
                <a:spcPct val="107000"/>
              </a:lnSpc>
              <a:spcBef>
                <a:spcPts val="0"/>
              </a:spcBef>
              <a:spcAft>
                <a:spcPts val="0"/>
              </a:spcAft>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voting delegate and nominee for Jurisdiction leadership - at the UWF jurisdiction level;</a:t>
            </a:r>
          </a:p>
          <a:p>
            <a:pPr marL="342900" marR="0" lvl="0" indent="-342900">
              <a:lnSpc>
                <a:spcPct val="107000"/>
              </a:lnSpc>
              <a:spcBef>
                <a:spcPts val="0"/>
              </a:spcBef>
              <a:spcAft>
                <a:spcPts val="0"/>
              </a:spcAft>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nominee for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Program Advisory Group, a national leadership body.</a:t>
            </a:r>
          </a:p>
          <a:p>
            <a:pPr marL="45720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228600" marR="0">
              <a:lnSpc>
                <a:spcPct val="107000"/>
              </a:lnSpc>
              <a:spcBef>
                <a:spcPts val="0"/>
              </a:spcBef>
              <a:spcAft>
                <a:spcPts val="0"/>
              </a:spcAft>
            </a:pPr>
            <a:r>
              <a:rPr lang="en-US" sz="1400" u="sng" dirty="0">
                <a:effectLst/>
                <a:latin typeface="Times New Roman" panose="02020603050405020304" pitchFamily="18" charset="0"/>
                <a:ea typeface="Times New Roman" panose="02020603050405020304" pitchFamily="18" charset="0"/>
                <a:cs typeface="Times New Roman" panose="02020603050405020304" pitchFamily="18" charset="0"/>
              </a:rPr>
              <a:t>Individual members of these disaffiliated units are NOT eligible to be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nominee for the </a:t>
            </a:r>
            <a:r>
              <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National Board of Directors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(who must be a member of a UMC)</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If a unit still chooses to disaffiliate and go inactive, please refer them to the Inactive Unit document.</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7" name="Slide Number Placeholder 6">
            <a:extLst>
              <a:ext uri="{FF2B5EF4-FFF2-40B4-BE49-F238E27FC236}">
                <a16:creationId xmlns:a16="http://schemas.microsoft.com/office/drawing/2014/main" id="{7E4CBFE7-4152-0C01-DCFB-93924018F78A}"/>
              </a:ext>
            </a:extLst>
          </p:cNvPr>
          <p:cNvSpPr>
            <a:spLocks noGrp="1"/>
          </p:cNvSpPr>
          <p:nvPr>
            <p:ph type="sldNum" sz="quarter" idx="12"/>
          </p:nvPr>
        </p:nvSpPr>
        <p:spPr/>
        <p:txBody>
          <a:bodyPr/>
          <a:lstStyle/>
          <a:p>
            <a:fld id="{E5137D0E-4A4F-4307-8994-C1891D747D59}" type="slidenum">
              <a:rPr lang="en-US" smtClean="0"/>
              <a:t>9</a:t>
            </a:fld>
            <a:endParaRPr lang="en-US" dirty="0"/>
          </a:p>
        </p:txBody>
      </p:sp>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57</TotalTime>
  <Words>1402</Words>
  <Application>Microsoft Office PowerPoint</Application>
  <PresentationFormat>Custom</PresentationFormat>
  <Paragraphs>115</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Palatino Linotype</vt:lpstr>
      <vt:lpstr>Ridley Grotesk Bold</vt:lpstr>
      <vt:lpstr>Symbol</vt:lpstr>
      <vt:lpstr>Times New Roman</vt:lpstr>
      <vt:lpstr>Watercolor_16x9</vt:lpstr>
      <vt:lpstr>Tuesday Talk   What's Disaffiliation Got To Do With It?</vt:lpstr>
      <vt:lpstr>Agenda</vt:lpstr>
      <vt:lpstr>Historical Overview</vt:lpstr>
      <vt:lpstr>Name Change over 150 years</vt:lpstr>
      <vt:lpstr>United Methodist Women is now United Women in Faith  </vt:lpstr>
      <vt:lpstr>Our sisterhood starts with you  </vt:lpstr>
      <vt:lpstr>Our local “church” unit Purpose remains, for we are:</vt:lpstr>
      <vt:lpstr>Staying Connected</vt:lpstr>
      <vt:lpstr>United Women in Faith  By-Laws Outline Related to Staying Connected to United Women in Faith  8/4/22</vt:lpstr>
      <vt:lpstr>Unit Inactive Process</vt:lpstr>
      <vt:lpstr>Inactive Unit</vt:lpstr>
      <vt:lpstr>Inactive Unit (cont’d)</vt:lpstr>
      <vt:lpstr>Q &amp; A</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Talk   What's Disaffiliation Got To Do With It?</dc:title>
  <dc:creator>Pamela Estrilda Ray</dc:creator>
  <cp:lastModifiedBy>Pamela Estrilda Ray</cp:lastModifiedBy>
  <cp:revision>2</cp:revision>
  <dcterms:created xsi:type="dcterms:W3CDTF">2023-03-28T19:45:12Z</dcterms:created>
  <dcterms:modified xsi:type="dcterms:W3CDTF">2023-03-28T20:42:14Z</dcterms:modified>
</cp:coreProperties>
</file>